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strument Sans Semi Bold" charset="0"/>
      <p:regular r:id="rId13"/>
    </p:embeddedFon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Instrument Sans Medium" charset="0"/>
      <p:regular r:id="rId18"/>
    </p:embeddedFont>
  </p:embeddedFontLst>
  <p:defaultTextStyle>
    <a:defPPr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83" d="100"/>
          <a:sy n="83" d="100"/>
        </p:scale>
        <p:origin x="-144" y="22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4664075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idx="1"/>
          </p:nvPr>
        </p:nvSpPr>
        <p:spPr>
          <a:xfrm>
            <a:off x="1588" y="0"/>
            <a:ext cx="3567112" cy="73183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571FDF0-FEFD-481D-B4CB-EFDFA5F7956B}" type="datetimeFigureOut">
              <a:rPr lang="ar-SA" smtClean="0"/>
              <a:t>10/11/46</a:t>
            </a:fld>
            <a:endParaRPr lang="ar-SA"/>
          </a:p>
        </p:txBody>
      </p:sp>
      <p:sp>
        <p:nvSpPr>
          <p:cNvPr id="4" name="عنصر نائب لصورة الشريحة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ar-SA"/>
          </a:p>
        </p:txBody>
      </p:sp>
      <p:sp>
        <p:nvSpPr>
          <p:cNvPr id="5" name="عنصر نائب للملاحظات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4"/>
          </p:nvPr>
        </p:nvSpPr>
        <p:spPr>
          <a:xfrm>
            <a:off x="4664075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5"/>
          </p:nvPr>
        </p:nvSpPr>
        <p:spPr>
          <a:xfrm>
            <a:off x="1588" y="13896975"/>
            <a:ext cx="3567112" cy="73025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BBD7D4D9-5EE4-42ED-BA6F-BA751FA47794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69117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1946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مشروع التوقيع الرقمي باستخدام خوارزمية RSA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771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ضمن </a:t>
            </a:r>
            <a:r>
              <a:rPr lang="en-US" sz="1750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مادة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750" dirty="0" err="1" smtClean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أمن</a:t>
            </a:r>
            <a:r>
              <a:rPr lang="ar-SA" sz="1750" dirty="0" err="1" smtClean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ية</a:t>
            </a:r>
            <a:r>
              <a:rPr lang="en-US" sz="1750" dirty="0" smtClean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750" dirty="0" err="1" smtClean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المعلومات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9524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المشروع يحتوي على توقيع الملفات وتوقيع الرسائل.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79688" y="6344603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668780" y="6327696"/>
            <a:ext cx="6310908" cy="896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ar-SA" sz="2200" b="1" dirty="0" smtClean="0">
                <a:solidFill>
                  <a:srgbClr val="1E3063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إعداد:				إشراف الدكتور:</a:t>
            </a:r>
          </a:p>
          <a:p>
            <a:pPr>
              <a:lnSpc>
                <a:spcPts val="3100"/>
              </a:lnSpc>
            </a:pPr>
            <a:r>
              <a:rPr lang="ar-SA" sz="2200" b="1" dirty="0" smtClean="0">
                <a:solidFill>
                  <a:srgbClr val="1E3063"/>
                </a:solidFill>
                <a:latin typeface="Instrument Sans Bold" pitchFamily="34" charset="0"/>
                <a:ea typeface="Instrument Sans Bold" pitchFamily="34" charset="-122"/>
              </a:rPr>
              <a:t>عبد الرحمن قاطن			فكري الشيبة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66021" y="636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الخاتمة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685092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0774561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فهم عملي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40232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لمفاهيم أمنية مهمة.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218855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10774561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خوارزميات عالمية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393608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RSA </a:t>
            </a:r>
            <a:r>
              <a:rPr lang="ar-SA" sz="1750" dirty="0" smtClean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750" dirty="0" smtClean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و SHA-256 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في التطبيق.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10774561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تطبيق مباشر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للتحقق من الملفات والرسائل.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286381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</p:sp>
      <p:sp>
        <p:nvSpPr>
          <p:cNvPr id="14" name="Text 11"/>
          <p:cNvSpPr/>
          <p:nvPr/>
        </p:nvSpPr>
        <p:spPr>
          <a:xfrm>
            <a:off x="10774561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تطوير مستقبلي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07004" y="70036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توقيع الصور </a:t>
            </a:r>
            <a:r>
              <a:rPr lang="en-US" sz="1750" dirty="0" err="1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وملفات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750" dirty="0" smtClean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PDF 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وأنظمة أكبر.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79621" y="22508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ما هو التوقيع الرقمي؟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839908" y="32998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7924979" y="334232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26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4777859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تأكيد الهوية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713684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يؤكد هوية المرسل وسلامة البيانات.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3919895" y="32998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9" name="Text 6"/>
          <p:cNvSpPr/>
          <p:nvPr/>
        </p:nvSpPr>
        <p:spPr>
          <a:xfrm>
            <a:off x="4004965" y="334232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26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57845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خطوات التوقيع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93671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توليد تجزئة، توقيع بالمفتاح الخاص، والتحقق بالمفتاح العام.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39908" y="504753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13" name="Text 10"/>
          <p:cNvSpPr/>
          <p:nvPr/>
        </p:nvSpPr>
        <p:spPr>
          <a:xfrm>
            <a:off x="7924979" y="509004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26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4777859" y="5125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الضمان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93790" y="56158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البيانات لم تتغير والمرسل هو صاحب التوقيع.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6021" y="18311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مشروع توقيع الملفات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13666589" y="2993588"/>
            <a:ext cx="170021" cy="354330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4" name="Text 2"/>
          <p:cNvSpPr/>
          <p:nvPr/>
        </p:nvSpPr>
        <p:spPr>
          <a:xfrm>
            <a:off x="10491192" y="29935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اختيار الملف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13326427" y="3574733"/>
            <a:ext cx="170021" cy="354330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6" name="Text 4"/>
          <p:cNvSpPr/>
          <p:nvPr/>
        </p:nvSpPr>
        <p:spPr>
          <a:xfrm>
            <a:off x="10151031" y="3574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توليد تجزئة SHA-256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12986147" y="4155877"/>
            <a:ext cx="170021" cy="354330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8" name="Text 6"/>
          <p:cNvSpPr/>
          <p:nvPr/>
        </p:nvSpPr>
        <p:spPr>
          <a:xfrm>
            <a:off x="9455706" y="4155877"/>
            <a:ext cx="31902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توقيع التجزئة بالمفتاح الخاص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12645866" y="4737021"/>
            <a:ext cx="170021" cy="354330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10" name="Text 8"/>
          <p:cNvSpPr/>
          <p:nvPr/>
        </p:nvSpPr>
        <p:spPr>
          <a:xfrm>
            <a:off x="9433322" y="4737021"/>
            <a:ext cx="28723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حفظ التوقيع في ملف .sig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12986147" y="5318165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12" name="Text 10"/>
          <p:cNvSpPr/>
          <p:nvPr/>
        </p:nvSpPr>
        <p:spPr>
          <a:xfrm>
            <a:off x="9810750" y="53181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التحقق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93790" y="5808583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إعادة توليد التجزئة وفك التوقيع ومقارنة القيمتين.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6021" y="18311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مشروع توقيع الرسائل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13666589" y="2993588"/>
            <a:ext cx="170021" cy="354330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4" name="Text 2"/>
          <p:cNvSpPr/>
          <p:nvPr/>
        </p:nvSpPr>
        <p:spPr>
          <a:xfrm>
            <a:off x="10491192" y="29935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إدخال الرسالة يدويًا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13326427" y="3574733"/>
            <a:ext cx="170021" cy="354330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6" name="Text 4"/>
          <p:cNvSpPr/>
          <p:nvPr/>
        </p:nvSpPr>
        <p:spPr>
          <a:xfrm>
            <a:off x="10151031" y="3574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توليد تجزئة SHA-256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12986147" y="4155877"/>
            <a:ext cx="170021" cy="354330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8" name="Text 6"/>
          <p:cNvSpPr/>
          <p:nvPr/>
        </p:nvSpPr>
        <p:spPr>
          <a:xfrm>
            <a:off x="9810750" y="41558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توقيع التجزئة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12645866" y="4737021"/>
            <a:ext cx="170021" cy="354330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10" name="Text 8"/>
          <p:cNvSpPr/>
          <p:nvPr/>
        </p:nvSpPr>
        <p:spPr>
          <a:xfrm>
            <a:off x="9470469" y="47370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عرض التوقيع أو نسخه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12986147" y="5318165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12" name="Text 10"/>
          <p:cNvSpPr/>
          <p:nvPr/>
        </p:nvSpPr>
        <p:spPr>
          <a:xfrm>
            <a:off x="9810750" y="53181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التحقق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93790" y="5808583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مقارنة التجزئة الجديدة بالتوقيع المفكوك.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1558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توليد المفاتيح باستخدام مكتبة crypto_utils.py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4685348" y="3573304"/>
            <a:ext cx="3664863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5288161" y="3800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توليد مفتاح RSA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912162" y="429053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بطول 2048 بت.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671" y="3573304"/>
            <a:ext cx="3664863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1396484" y="3800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استخراج المفاتيح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485" y="429053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المفتاح الخاص والعام.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07067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5288161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الاستخدام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2429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للتوقيع والتحقق لاحقًا.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التوقيع الرقمي في crypto_utils.py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839908" y="365414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477785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تجزئة SHA-256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713684" y="4222433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تحويل البيانات إلى تجزئة.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919895" y="365414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857845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توقيع بالتشفير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3671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باستخدام المفتاح الخاص و pkcs1_15.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39908" y="540186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4777859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حفظ التوقيع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93790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في ملف منفصل.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778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التحقق من التوقيع في crypto_utils.py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839908" y="383559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pPr algn="ctr"/>
            <a:r>
              <a:rPr lang="en-US" dirty="0" smtClean="0"/>
              <a:t>1</a:t>
            </a:r>
            <a:endParaRPr lang="ar-SA" dirty="0"/>
          </a:p>
        </p:txBody>
      </p:sp>
      <p:sp>
        <p:nvSpPr>
          <p:cNvPr id="5" name="Text 2"/>
          <p:cNvSpPr/>
          <p:nvPr/>
        </p:nvSpPr>
        <p:spPr>
          <a:xfrm>
            <a:off x="4777859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إعادة توليد التجزئة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713684" y="4403884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من البيانات الأصلية.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919895" y="383559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pPr algn="ctr"/>
            <a:r>
              <a:rPr lang="en-US" dirty="0" smtClean="0"/>
              <a:t>2</a:t>
            </a:r>
            <a:endParaRPr lang="ar-SA" dirty="0"/>
          </a:p>
        </p:txBody>
      </p:sp>
      <p:sp>
        <p:nvSpPr>
          <p:cNvPr id="8" name="Text 5"/>
          <p:cNvSpPr/>
          <p:nvPr/>
        </p:nvSpPr>
        <p:spPr>
          <a:xfrm>
            <a:off x="857845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فك التوقيع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3671" y="4403884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باستخدام المفتاح العام.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39908" y="522041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pPr algn="ctr"/>
            <a:r>
              <a:rPr lang="en-US" dirty="0" smtClean="0"/>
              <a:t>3</a:t>
            </a:r>
            <a:endParaRPr lang="ar-SA" dirty="0"/>
          </a:p>
        </p:txBody>
      </p:sp>
      <p:sp>
        <p:nvSpPr>
          <p:cNvPr id="11" name="Text 8"/>
          <p:cNvSpPr/>
          <p:nvPr/>
        </p:nvSpPr>
        <p:spPr>
          <a:xfrm>
            <a:off x="4777859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النتيجة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93790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مطابقة التجزئتين تعني صحة التوقيع.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99798" y="2523053"/>
            <a:ext cx="78368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واجهة المستخدم باستخدام Tkinter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4203263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مشروع الملفات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زر اختيار الملف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زر توقيع الملف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زر التحقق من التوقيع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008995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مشروع الرسائل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إدخال النص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توقيع الرسالة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التحقق المباشر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66021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أسئلة شائعة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254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60587" y="2144316"/>
            <a:ext cx="29017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الفرق بين التوقيع والتشفير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التوقيع يؤكد المصدر وسلامة البيانات، التشفير يخفي المحتوى فقط.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254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527143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لماذا SHA-256؟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6280190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خوارزمية آمنة تنتج تجزئة ثابتة وفريدة.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0254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527143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تأثير تغيير بايت واحد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يفشل التوقيع فورًا بسبب اختلاف التجزئة.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0254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122331" y="6226969"/>
            <a:ext cx="32400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هل يمكن لأي شخص التوقيع؟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80190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لا، يحتاج المفتاح الخاص الصحيح.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300</Words>
  <Application>Microsoft Office PowerPoint</Application>
  <PresentationFormat>مخصص</PresentationFormat>
  <Paragraphs>90</Paragraphs>
  <Slides>10</Slides>
  <Notes>10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5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10</vt:i4>
      </vt:variant>
    </vt:vector>
  </HeadingPairs>
  <TitlesOfParts>
    <vt:vector size="16" baseType="lpstr">
      <vt:lpstr>Arial</vt:lpstr>
      <vt:lpstr>Instrument Sans Semi Bold</vt:lpstr>
      <vt:lpstr>Calibri</vt:lpstr>
      <vt:lpstr>Instrument Sans Bold</vt:lpstr>
      <vt:lpstr>Instrument Sans Medium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Alpha</cp:lastModifiedBy>
  <cp:revision>2</cp:revision>
  <dcterms:created xsi:type="dcterms:W3CDTF">2025-05-07T14:27:42Z</dcterms:created>
  <dcterms:modified xsi:type="dcterms:W3CDTF">2025-05-07T14:36:52Z</dcterms:modified>
</cp:coreProperties>
</file>